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425" r:id="rId3"/>
    <p:sldId id="408" r:id="rId4"/>
    <p:sldId id="423" r:id="rId5"/>
    <p:sldId id="360" r:id="rId6"/>
    <p:sldId id="412" r:id="rId7"/>
    <p:sldId id="414" r:id="rId8"/>
    <p:sldId id="413" r:id="rId9"/>
    <p:sldId id="415" r:id="rId10"/>
    <p:sldId id="426" r:id="rId11"/>
    <p:sldId id="427" r:id="rId12"/>
    <p:sldId id="416" r:id="rId13"/>
    <p:sldId id="418" r:id="rId14"/>
    <p:sldId id="419" r:id="rId15"/>
    <p:sldId id="420" r:id="rId16"/>
    <p:sldId id="421" r:id="rId17"/>
    <p:sldId id="422" r:id="rId18"/>
    <p:sldId id="417" r:id="rId19"/>
    <p:sldId id="424" r:id="rId20"/>
    <p:sldId id="359" r:id="rId21"/>
    <p:sldId id="409" r:id="rId22"/>
    <p:sldId id="410" r:id="rId23"/>
    <p:sldId id="41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4694"/>
  </p:normalViewPr>
  <p:slideViewPr>
    <p:cSldViewPr>
      <p:cViewPr varScale="1">
        <p:scale>
          <a:sx n="121" d="100"/>
          <a:sy n="121" d="100"/>
        </p:scale>
        <p:origin x="194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22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Code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22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following along here: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91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97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operators are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68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 is a verb that works on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96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 is a verb that works on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63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43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65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22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vita.had.co.nz/papers/tidy-data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2</a:t>
            </a:r>
            <a:br>
              <a:rPr lang="en-US" dirty="0"/>
            </a:br>
            <a:r>
              <a:rPr lang="en-US" dirty="0"/>
              <a:t>Importing Data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04D2E0-E261-3546-A247-1ABC495A58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Beckerman et al. p. </a:t>
            </a:r>
            <a:r>
              <a:rPr lang="en-US"/>
              <a:t>35-50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8DFFB-09B4-D22B-6831-509C14C41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62594"/>
            <a:ext cx="88392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Pivot Wide Data to Get </a:t>
            </a:r>
            <a:r>
              <a:rPr lang="en-US" i="1" dirty="0"/>
              <a:t>Tidy</a:t>
            </a:r>
            <a:r>
              <a:rPr lang="en-US" dirty="0"/>
              <a:t> Format Long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3344F7-AC61-EC80-CCF5-23731FCBB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60019"/>
            <a:ext cx="8915400" cy="319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71893D-485A-6D1E-0C17-FEC676FFCA01}"/>
              </a:ext>
            </a:extLst>
          </p:cNvPr>
          <p:cNvSpPr txBox="1"/>
          <p:nvPr/>
        </p:nvSpPr>
        <p:spPr>
          <a:xfrm>
            <a:off x="1219200" y="5410200"/>
            <a:ext cx="6528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use either </a:t>
            </a:r>
            <a:r>
              <a:rPr lang="en-US" sz="2400" dirty="0" err="1"/>
              <a:t>tidyr</a:t>
            </a:r>
            <a:r>
              <a:rPr lang="en-US" sz="2400" dirty="0"/>
              <a:t>::</a:t>
            </a:r>
            <a:r>
              <a:rPr lang="en-US" sz="2400" dirty="0" err="1">
                <a:solidFill>
                  <a:srgbClr val="C00000"/>
                </a:solidFill>
              </a:rPr>
              <a:t>pivot_longer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dirty="0" err="1"/>
              <a:t>tidyr</a:t>
            </a:r>
            <a:r>
              <a:rPr lang="en-US" sz="2400" dirty="0"/>
              <a:t>::</a:t>
            </a:r>
            <a:r>
              <a:rPr lang="en-US" sz="2400" dirty="0">
                <a:solidFill>
                  <a:srgbClr val="C00000"/>
                </a:solidFill>
              </a:rPr>
              <a:t>gather()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AB7D3-A34E-207F-F156-4180544C688B}"/>
              </a:ext>
            </a:extLst>
          </p:cNvPr>
          <p:cNvSpPr txBox="1"/>
          <p:nvPr/>
        </p:nvSpPr>
        <p:spPr>
          <a:xfrm>
            <a:off x="3276600" y="1217938"/>
            <a:ext cx="2031454" cy="523220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C00000"/>
                </a:solidFill>
              </a:rPr>
              <a:t>pivot_longer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123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nipulación de data frames usando tidyr - R para Análisis Científicos ...">
            <a:extLst>
              <a:ext uri="{FF2B5EF4-FFF2-40B4-BE49-F238E27FC236}">
                <a16:creationId xmlns:a16="http://schemas.microsoft.com/office/drawing/2014/main" id="{0CC25FE2-03F1-5345-4B6F-DB1583968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65113"/>
            <a:ext cx="8534400" cy="292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EA8715-3A6C-CEAA-8142-642A2AF10BDA}"/>
              </a:ext>
            </a:extLst>
          </p:cNvPr>
          <p:cNvSpPr txBox="1"/>
          <p:nvPr/>
        </p:nvSpPr>
        <p:spPr>
          <a:xfrm>
            <a:off x="3733800" y="685800"/>
            <a:ext cx="1344855" cy="523220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gather()</a:t>
            </a:r>
          </a:p>
        </p:txBody>
      </p:sp>
    </p:spTree>
    <p:extLst>
      <p:ext uri="{BB962C8B-B14F-4D97-AF65-F5344CB8AC3E}">
        <p14:creationId xmlns:p14="http://schemas.microsoft.com/office/powerpoint/2010/main" val="3984682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Copy </a:t>
            </a:r>
            <a:r>
              <a:rPr lang="en-US" i="1" dirty="0"/>
              <a:t>nasty </a:t>
            </a:r>
            <a:r>
              <a:rPr lang="en-US" i="1" dirty="0" err="1"/>
              <a:t>format.csv</a:t>
            </a:r>
            <a:r>
              <a:rPr lang="en-US" i="1" dirty="0"/>
              <a:t> </a:t>
            </a:r>
            <a:r>
              <a:rPr lang="en-US" dirty="0"/>
              <a:t>to project folder.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("nasty </a:t>
            </a:r>
            <a:r>
              <a:rPr lang="en-US" dirty="0" err="1">
                <a:solidFill>
                  <a:srgbClr val="0432FF"/>
                </a:solidFill>
              </a:rPr>
              <a:t>format.csv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str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   </a:t>
            </a:r>
            <a:r>
              <a:rPr lang="en-US" dirty="0"/>
              <a:t>#I prefer </a:t>
            </a:r>
            <a:r>
              <a:rPr lang="en-US" dirty="0">
                <a:solidFill>
                  <a:srgbClr val="0432FF"/>
                </a:solidFill>
              </a:rPr>
              <a:t>View(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 that The data frame in R has 37 observations and 11 variables. The experiment involved only 36 experimental units (individuals), however. Somewhat common problem with Excel inserting extra rows/columns.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90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Filter</a:t>
            </a:r>
            <a:r>
              <a:rPr lang="en-US" dirty="0"/>
              <a:t>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 we tell R to keep only rows that have an entry in the Bottle variable, using the </a:t>
            </a:r>
            <a:r>
              <a:rPr lang="en-US" dirty="0">
                <a:solidFill>
                  <a:srgbClr val="C00000"/>
                </a:solidFill>
              </a:rPr>
              <a:t>filter() </a:t>
            </a:r>
            <a:r>
              <a:rPr lang="en-US" dirty="0"/>
              <a:t>function in the </a:t>
            </a:r>
            <a:r>
              <a:rPr lang="en-US" i="1" dirty="0" err="1"/>
              <a:t>dplyr</a:t>
            </a:r>
            <a:r>
              <a:rPr lang="en-US" dirty="0"/>
              <a:t> package; </a:t>
            </a:r>
            <a:r>
              <a:rPr lang="en-US" dirty="0">
                <a:solidFill>
                  <a:srgbClr val="C00000"/>
                </a:solidFill>
              </a:rPr>
              <a:t>filter</a:t>
            </a:r>
            <a:r>
              <a:rPr lang="en-US" dirty="0"/>
              <a:t> used to manipulate row data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>
                <a:solidFill>
                  <a:srgbClr val="C00000"/>
                </a:solidFill>
              </a:rPr>
              <a:t>filter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, Bottle != "")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#Keep data where Bottle value does not equal (!) an 	empty cell</a:t>
            </a:r>
          </a:p>
          <a:p>
            <a:pPr marL="0" indent="0">
              <a:buNone/>
            </a:pPr>
            <a:r>
              <a:rPr lang="en-US" sz="2400" dirty="0"/>
              <a:t>	#simply wrote over previous object with same name</a:t>
            </a:r>
          </a:p>
          <a:p>
            <a:pPr marL="0" indent="0">
              <a:buNone/>
            </a:pPr>
            <a:r>
              <a:rPr lang="en-US" sz="2400" dirty="0"/>
              <a:t>	and that is OK if all distillation steps listed in script file.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    </a:t>
            </a:r>
            <a:r>
              <a:rPr lang="en-US" sz="2400" dirty="0"/>
              <a:t># now 36 rows, no empty cells, 	but still plenty of NA cells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02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Gather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/>
          <a:lstStyle/>
          <a:p>
            <a:r>
              <a:rPr lang="en-US" dirty="0"/>
              <a:t>Now we make the data tidy (stacked). </a:t>
            </a:r>
          </a:p>
          <a:p>
            <a:r>
              <a:rPr lang="en-US" dirty="0"/>
              <a:t>We need a new variable that contains the </a:t>
            </a:r>
            <a:r>
              <a:rPr lang="en-US" dirty="0">
                <a:solidFill>
                  <a:srgbClr val="00B050"/>
                </a:solidFill>
              </a:rPr>
              <a:t>date</a:t>
            </a:r>
            <a:r>
              <a:rPr lang="en-US" dirty="0"/>
              <a:t> on which observations were made, and a new variable containing the observations of bacterial </a:t>
            </a:r>
            <a:r>
              <a:rPr lang="en-US" dirty="0">
                <a:solidFill>
                  <a:srgbClr val="00B050"/>
                </a:solidFill>
              </a:rPr>
              <a:t>abundance</a:t>
            </a:r>
            <a:r>
              <a:rPr lang="en-US" dirty="0"/>
              <a:t> that are currently stored in columns 4 to 11.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tidyr</a:t>
            </a:r>
            <a:r>
              <a:rPr lang="en-US" dirty="0">
                <a:solidFill>
                  <a:srgbClr val="0432FF"/>
                </a:solidFill>
              </a:rPr>
              <a:t>)   </a:t>
            </a:r>
            <a:r>
              <a:rPr lang="en-US" dirty="0"/>
              <a:t>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tidyr</a:t>
            </a:r>
            <a:r>
              <a:rPr lang="en-US" dirty="0"/>
              <a:t>") for install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>
                <a:solidFill>
                  <a:srgbClr val="C00000"/>
                </a:solidFill>
              </a:rPr>
              <a:t>gather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, Date, Abundance, 	4:11)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View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794D5B7-4CB4-AD1A-F7DB-2C0574FE7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4953000"/>
            <a:ext cx="4040555" cy="1676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55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Clean the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need to remove the X at the beginning, and make R recognize that these are dates (i.e. change the variable type from Factor to a </a:t>
            </a:r>
            <a:r>
              <a:rPr lang="en-US" dirty="0" err="1"/>
              <a:t>datetype</a:t>
            </a:r>
            <a:r>
              <a:rPr lang="en-US" dirty="0"/>
              <a:t> variable.). First, we remove the X, using the </a:t>
            </a:r>
            <a:r>
              <a:rPr lang="en-US" dirty="0" err="1">
                <a:solidFill>
                  <a:srgbClr val="C00000"/>
                </a:solidFill>
              </a:rPr>
              <a:t>sub_str</a:t>
            </a:r>
            <a:r>
              <a:rPr lang="en-US" dirty="0">
                <a:solidFill>
                  <a:srgbClr val="C00000"/>
                </a:solidFill>
              </a:rPr>
              <a:t>() </a:t>
            </a:r>
            <a:r>
              <a:rPr lang="en-US" dirty="0"/>
              <a:t>function in the </a:t>
            </a:r>
            <a:r>
              <a:rPr lang="en-US" i="1" dirty="0" err="1"/>
              <a:t>stringr</a:t>
            </a:r>
            <a:r>
              <a:rPr lang="en-US" dirty="0"/>
              <a:t> package: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</a:t>
            </a:r>
            <a:r>
              <a:rPr lang="en-US" dirty="0" err="1">
                <a:solidFill>
                  <a:srgbClr val="0432FF"/>
                </a:solidFill>
              </a:rPr>
              <a:t>stringr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stringr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400050" lvl="1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>
                <a:solidFill>
                  <a:srgbClr val="C00000"/>
                </a:solidFill>
              </a:rPr>
              <a:t>mutate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Date = </a:t>
            </a:r>
            <a:r>
              <a:rPr lang="en-US" dirty="0" err="1">
                <a:solidFill>
                  <a:srgbClr val="0432FF"/>
                </a:solidFill>
              </a:rPr>
              <a:t>substr</a:t>
            </a:r>
            <a:r>
              <a:rPr lang="en-US" dirty="0">
                <a:solidFill>
                  <a:srgbClr val="0432FF"/>
                </a:solidFill>
              </a:rPr>
              <a:t>(Date, 2, 20))	</a:t>
            </a:r>
          </a:p>
          <a:p>
            <a:pPr marL="400050" lvl="1" indent="0">
              <a:buNone/>
            </a:pPr>
            <a:r>
              <a:rPr lang="en-US" dirty="0"/>
              <a:t>#start with second character, take 20 (just to be safe); again notice we wrote over the existing Date column.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mutate() </a:t>
            </a:r>
            <a:r>
              <a:rPr lang="en-US" dirty="0"/>
              <a:t>function of the </a:t>
            </a:r>
            <a:r>
              <a:rPr lang="en-US" i="1" dirty="0" err="1"/>
              <a:t>dplyr</a:t>
            </a:r>
            <a:r>
              <a:rPr lang="en-US" dirty="0"/>
              <a:t> package, provides a neat way of changing (or adding) variables in a data frame</a:t>
            </a:r>
          </a:p>
          <a:p>
            <a:r>
              <a:rPr lang="en-US" dirty="0"/>
              <a:t>We will use a function in the </a:t>
            </a:r>
            <a:r>
              <a:rPr lang="en-US" i="1" dirty="0" err="1"/>
              <a:t>lubridate</a:t>
            </a:r>
            <a:r>
              <a:rPr lang="en-US" dirty="0"/>
              <a:t> package to force R 	to recognize dates.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11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Force Date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unique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tidy_data$Date</a:t>
            </a:r>
            <a:r>
              <a:rPr lang="en-US" dirty="0">
                <a:solidFill>
                  <a:srgbClr val="0432FF"/>
                </a:solidFill>
              </a:rPr>
              <a:t>) </a:t>
            </a:r>
            <a:r>
              <a:rPr lang="en-US" dirty="0"/>
              <a:t>#Dollar sign refers to Date 	column inside </a:t>
            </a:r>
            <a:r>
              <a:rPr lang="en-US" dirty="0" err="1"/>
              <a:t>tidy_data</a:t>
            </a:r>
            <a:r>
              <a:rPr lang="en-US" dirty="0"/>
              <a:t>; list unique values</a:t>
            </a:r>
          </a:p>
          <a:p>
            <a:r>
              <a:rPr lang="en-US" dirty="0"/>
              <a:t>Dates are obviously </a:t>
            </a:r>
            <a:r>
              <a:rPr lang="en-US" dirty="0" err="1">
                <a:solidFill>
                  <a:srgbClr val="00B050"/>
                </a:solidFill>
              </a:rPr>
              <a:t>day.month.year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(typical 	European format)</a:t>
            </a:r>
          </a:p>
          <a:p>
            <a:r>
              <a:rPr lang="en-US" dirty="0"/>
              <a:t>So we use the function </a:t>
            </a:r>
            <a:r>
              <a:rPr lang="en-US" dirty="0" err="1">
                <a:solidFill>
                  <a:srgbClr val="C00000"/>
                </a:solidFill>
              </a:rPr>
              <a:t>dmy</a:t>
            </a:r>
            <a:r>
              <a:rPr lang="en-US" dirty="0"/>
              <a:t>().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</a:t>
            </a:r>
            <a:r>
              <a:rPr lang="en-US" dirty="0" err="1">
                <a:solidFill>
                  <a:srgbClr val="0432FF"/>
                </a:solidFill>
              </a:rPr>
              <a:t>lubridate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lubridate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>
                <a:solidFill>
                  <a:srgbClr val="C00000"/>
                </a:solidFill>
              </a:rPr>
              <a:t>mutate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Date = </a:t>
            </a:r>
            <a:r>
              <a:rPr lang="en-US" dirty="0" err="1">
                <a:solidFill>
                  <a:srgbClr val="0432FF"/>
                </a:solidFill>
              </a:rPr>
              <a:t>dmy</a:t>
            </a:r>
            <a:r>
              <a:rPr lang="en-US" dirty="0">
                <a:solidFill>
                  <a:srgbClr val="0432FF"/>
                </a:solidFill>
              </a:rPr>
              <a:t>(Date))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60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10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Visualize the Data: First Step of Any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("ggplot2") </a:t>
            </a:r>
            <a:r>
              <a:rPr lang="en-US" dirty="0"/>
              <a:t>#unless you already have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library(ggplot2)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>
                <a:solidFill>
                  <a:srgbClr val="0432FF"/>
                </a:solidFill>
              </a:rPr>
              <a:t> = 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432FF"/>
                </a:solidFill>
              </a:rPr>
              <a:t>=Date,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0432FF"/>
                </a:solidFill>
              </a:rPr>
              <a:t>=Abundance))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>
                <a:solidFill>
                  <a:srgbClr val="0432FF"/>
                </a:solidFill>
              </a:rPr>
              <a:t>(~Bottle)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/>
              <a:t>We tell </a:t>
            </a:r>
            <a:r>
              <a:rPr lang="en-US" dirty="0" err="1"/>
              <a:t>ggplot</a:t>
            </a:r>
            <a:r>
              <a:rPr lang="en-US" dirty="0"/>
              <a:t>() the data frame to look in for variables, the </a:t>
            </a:r>
            <a:r>
              <a:rPr lang="en-US" b="1" dirty="0">
                <a:solidFill>
                  <a:srgbClr val="00B050"/>
                </a:solidFill>
              </a:rPr>
              <a:t>x</a:t>
            </a:r>
            <a:r>
              <a:rPr lang="en-US" dirty="0"/>
              <a:t>- and </a:t>
            </a:r>
            <a:r>
              <a:rPr lang="en-US" b="1" dirty="0">
                <a:solidFill>
                  <a:srgbClr val="00B050"/>
                </a:solidFill>
              </a:rPr>
              <a:t>y</a:t>
            </a:r>
            <a:r>
              <a:rPr lang="en-US" dirty="0"/>
              <a:t>-variables, to plot points, and then make a graph (i.e. facet) for each of the bottles.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25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176859-0BFB-3549-9DFF-FEFD321F1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49B38-23E6-DF4E-81B0-F41CD547D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0BA7E-9545-2941-88B0-CAFFBF7A2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67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7E38B-343B-4343-B937-667F1F7F8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OK (but not great) ways to import data, and </a:t>
            </a:r>
            <a:r>
              <a:rPr lang="en-US" u="sng" dirty="0"/>
              <a:t>one good way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AB438-7A9E-6D41-A05F-FEFEC7F0D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410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Method 1: The ’Import Dataset’ Tool</a:t>
            </a:r>
          </a:p>
          <a:p>
            <a:pPr marL="0" indent="0">
              <a:buNone/>
            </a:pPr>
            <a:r>
              <a:rPr lang="en-US" dirty="0"/>
              <a:t>Method 2: The </a:t>
            </a:r>
            <a:r>
              <a:rPr lang="en-US" dirty="0" err="1">
                <a:solidFill>
                  <a:srgbClr val="C00000"/>
                </a:solidFill>
              </a:rPr>
              <a:t>file.choose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function</a:t>
            </a:r>
          </a:p>
          <a:p>
            <a:pPr marL="0" indent="0">
              <a:buNone/>
            </a:pPr>
            <a:r>
              <a:rPr lang="en-US" dirty="0"/>
              <a:t>Method 3: </a:t>
            </a:r>
            <a:r>
              <a:rPr lang="en-US" dirty="0">
                <a:solidFill>
                  <a:srgbClr val="0432FF"/>
                </a:solidFill>
              </a:rPr>
              <a:t>Use a </a:t>
            </a:r>
            <a:r>
              <a:rPr lang="en-US" dirty="0" err="1">
                <a:solidFill>
                  <a:srgbClr val="0432FF"/>
                </a:solidFill>
              </a:rPr>
              <a:t>Rstudio</a:t>
            </a:r>
            <a:r>
              <a:rPr lang="en-US" dirty="0">
                <a:solidFill>
                  <a:srgbClr val="0432FF"/>
                </a:solidFill>
              </a:rPr>
              <a:t> ‘project’ file (.</a:t>
            </a:r>
            <a:r>
              <a:rPr lang="en-US" dirty="0" err="1">
                <a:solidFill>
                  <a:srgbClr val="0432FF"/>
                </a:solidFill>
              </a:rPr>
              <a:t>Rproj</a:t>
            </a:r>
            <a:r>
              <a:rPr lang="en-US" dirty="0"/>
              <a:t>)*  </a:t>
            </a:r>
          </a:p>
          <a:p>
            <a:pPr marL="0" indent="0">
              <a:buNone/>
            </a:pPr>
            <a:r>
              <a:rPr lang="en-US" dirty="0"/>
              <a:t>Method 4: Put Your Data In the Same Place as Your Script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primarily discuss using </a:t>
            </a:r>
            <a:r>
              <a:rPr lang="en-US" dirty="0">
                <a:solidFill>
                  <a:srgbClr val="0432FF"/>
                </a:solidFill>
              </a:rPr>
              <a:t>‘project’ files</a:t>
            </a:r>
            <a:r>
              <a:rPr lang="en-US" dirty="0"/>
              <a:t>; the other ways are described at the end of this presentation.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other ways are less reliable and can encourage poor practice so we won’t discuss them (although you will see them if you search online)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8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48006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Method 1: The ’Import Dataset’ Tool</a:t>
            </a:r>
          </a:p>
          <a:p>
            <a:pPr lvl="1"/>
            <a:r>
              <a:rPr lang="en-US" dirty="0"/>
              <a:t>File -&gt; Import Dataset -&gt; From Text (base)</a:t>
            </a:r>
          </a:p>
          <a:p>
            <a:pPr lvl="1"/>
            <a:r>
              <a:rPr lang="en-US" dirty="0"/>
              <a:t>Allows quick preview before importing</a:t>
            </a:r>
          </a:p>
          <a:p>
            <a:pPr lvl="1"/>
            <a:r>
              <a:rPr lang="en-US" dirty="0"/>
              <a:t>Copy first two lines from Console to Script Window</a:t>
            </a:r>
          </a:p>
          <a:p>
            <a:pPr lvl="1"/>
            <a:r>
              <a:rPr lang="en-US" dirty="0"/>
              <a:t>Now repeatedly importing the data is automatic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FA0BB-DEF4-D84C-908A-A6E645B0A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842913"/>
            <a:ext cx="3741396" cy="3068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420E0A-900A-E047-A07C-9144E1B980C1}"/>
              </a:ext>
            </a:extLst>
          </p:cNvPr>
          <p:cNvSpPr txBox="1"/>
          <p:nvPr/>
        </p:nvSpPr>
        <p:spPr>
          <a:xfrm>
            <a:off x="762000" y="5031091"/>
            <a:ext cx="780572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432FF"/>
                </a:solidFill>
              </a:rPr>
              <a:t>&gt; Fig2Data &lt;- </a:t>
            </a:r>
            <a:r>
              <a:rPr lang="en-US" sz="2000" dirty="0" err="1">
                <a:solidFill>
                  <a:srgbClr val="C00000"/>
                </a:solidFill>
              </a:rPr>
              <a:t>read.csv</a:t>
            </a:r>
            <a:r>
              <a:rPr lang="en-US" sz="2000" dirty="0">
                <a:solidFill>
                  <a:srgbClr val="0432FF"/>
                </a:solidFill>
              </a:rPr>
              <a:t>("~/Documents/Thesis/3-CORT Data/Fig2Data.csv")</a:t>
            </a:r>
          </a:p>
          <a:p>
            <a:r>
              <a:rPr lang="en-US" sz="2000" dirty="0">
                <a:solidFill>
                  <a:srgbClr val="0432FF"/>
                </a:solidFill>
              </a:rPr>
              <a:t>&gt;   </a:t>
            </a:r>
            <a:r>
              <a:rPr lang="en-US" sz="2000" dirty="0">
                <a:solidFill>
                  <a:srgbClr val="C00000"/>
                </a:solidFill>
              </a:rPr>
              <a:t>View</a:t>
            </a:r>
            <a:r>
              <a:rPr lang="en-US" sz="2000" dirty="0">
                <a:solidFill>
                  <a:srgbClr val="0432FF"/>
                </a:solidFill>
              </a:rPr>
              <a:t>(Fig2Data)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572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4649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 2: The </a:t>
            </a:r>
            <a:r>
              <a:rPr lang="en-US" dirty="0" err="1">
                <a:solidFill>
                  <a:srgbClr val="C00000"/>
                </a:solidFill>
              </a:rPr>
              <a:t>file.choose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Opens navigation window; returns file path for selected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use the assignment arrow (&lt;-) to save the imported data into an object with a name of your choice</a:t>
            </a:r>
          </a:p>
          <a:p>
            <a:pPr lvl="1"/>
            <a:r>
              <a:rPr lang="en-US" dirty="0"/>
              <a:t>Remember that this instruction should be put in your script file, and not typed into the Console every time.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dileptus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file.choose</a:t>
            </a:r>
            <a:r>
              <a:rPr lang="en-US" dirty="0">
                <a:solidFill>
                  <a:srgbClr val="0432FF"/>
                </a:solidFill>
              </a:rPr>
              <a:t>())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D8F10-003E-5C45-8CF3-D880F0997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5" y="2057400"/>
            <a:ext cx="7761290" cy="5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70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Method 3: Dancing With the Import Devil </a:t>
            </a:r>
          </a:p>
          <a:p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not preferred</a:t>
            </a:r>
            <a:r>
              <a:rPr lang="en-US" dirty="0"/>
              <a:t>) It DOES require that you know where you are working within the hierarchy of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Session -&gt; Set Working Directory -&gt; Choose Directory.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will point </a:t>
            </a:r>
            <a:r>
              <a:rPr lang="en-US" dirty="0" err="1"/>
              <a:t>RStudio’s</a:t>
            </a:r>
            <a:r>
              <a:rPr lang="en-US" dirty="0"/>
              <a:t> eyes directly at a folder in a specific location, the folder where the data are.</a:t>
            </a:r>
          </a:p>
          <a:p>
            <a:r>
              <a:rPr lang="en-US" dirty="0"/>
              <a:t>Once </a:t>
            </a:r>
            <a:r>
              <a:rPr lang="en-US" dirty="0" err="1"/>
              <a:t>RStudio</a:t>
            </a:r>
            <a:r>
              <a:rPr lang="en-US" dirty="0"/>
              <a:t> is looking there, the use of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becomes ‘path free’;</a:t>
            </a:r>
          </a:p>
          <a:p>
            <a:r>
              <a:rPr lang="en-US" dirty="0"/>
              <a:t>you need only supply the full name of the dataset, in quotation marks, for 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compensation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 err="1">
                <a:solidFill>
                  <a:srgbClr val="0432FF"/>
                </a:solidFill>
              </a:rPr>
              <a:t>compensation.csv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/>
              <a:t>).</a:t>
            </a:r>
          </a:p>
          <a:p>
            <a:r>
              <a:rPr lang="en-US" dirty="0"/>
              <a:t>Working directory has to be updated for each person (collaborator) using the script file</a:t>
            </a:r>
          </a:p>
          <a:p>
            <a:endParaRPr lang="en-US" dirty="0"/>
          </a:p>
          <a:p>
            <a:pPr lvl="1" indent="-342900"/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407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 4: Put Your Data In the Same Place as Your Script</a:t>
            </a:r>
          </a:p>
          <a:p>
            <a:r>
              <a:rPr lang="en-US" dirty="0"/>
              <a:t>When R is closed and you double-click script file, </a:t>
            </a:r>
            <a:r>
              <a:rPr lang="en-US" dirty="0" err="1"/>
              <a:t>Rstudio</a:t>
            </a:r>
            <a:r>
              <a:rPr lang="en-US" dirty="0"/>
              <a:t> starts and defaults to folder containing script file.</a:t>
            </a:r>
          </a:p>
          <a:p>
            <a:r>
              <a:rPr lang="en-US" dirty="0"/>
              <a:t>It’s a bit risky to rely on this, since it only works if </a:t>
            </a:r>
            <a:r>
              <a:rPr lang="en-US" dirty="0" err="1"/>
              <a:t>RStudio</a:t>
            </a:r>
            <a:r>
              <a:rPr lang="en-US" dirty="0"/>
              <a:t> was not already running.</a:t>
            </a:r>
          </a:p>
          <a:p>
            <a:r>
              <a:rPr lang="en-US" dirty="0"/>
              <a:t>Also, you often don’t want your data in the same folder as your script (especially large complex projects)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182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Projects in </a:t>
            </a:r>
            <a:r>
              <a:rPr lang="en-US" dirty="0" err="1"/>
              <a:t>Rstudio</a:t>
            </a:r>
            <a:br>
              <a:rPr lang="en-US" dirty="0"/>
            </a:br>
            <a:r>
              <a:rPr lang="en-US" dirty="0"/>
              <a:t>(the </a:t>
            </a:r>
            <a:r>
              <a:rPr lang="en-US" dirty="0">
                <a:solidFill>
                  <a:srgbClr val="0432FF"/>
                </a:solidFill>
              </a:rPr>
              <a:t>BEST</a:t>
            </a:r>
            <a:r>
              <a:rPr lang="en-US" dirty="0"/>
              <a:t> way to deal with data import)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Getting R to figure out where the files are (directories) is key when reading in data from files</a:t>
            </a:r>
          </a:p>
          <a:p>
            <a:r>
              <a:rPr lang="en-US" dirty="0"/>
              <a:t>RStudio has </a:t>
            </a:r>
            <a:r>
              <a:rPr lang="en-US" u="sng" dirty="0"/>
              <a:t>projects</a:t>
            </a:r>
            <a:r>
              <a:rPr lang="en-US" dirty="0"/>
              <a:t> which do this in a very slick manner</a:t>
            </a:r>
          </a:p>
          <a:p>
            <a:r>
              <a:rPr lang="en-US" dirty="0"/>
              <a:t>You can store different analyses in different projects and quickly switch between them</a:t>
            </a:r>
          </a:p>
          <a:p>
            <a:r>
              <a:rPr lang="en-US" dirty="0"/>
              <a:t>Each project has a separate set of .r files that are open, and a separate R workspace (saved objects in console)</a:t>
            </a:r>
          </a:p>
          <a:p>
            <a:r>
              <a:rPr lang="en-US" dirty="0"/>
              <a:t>Each project becomes a self-contained ecosystem, so sharing and collaborating becomes MUCH easier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B03FA-BFC0-DB46-9AD9-C4C31EC1D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26" y="0"/>
            <a:ext cx="1028174" cy="8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8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3460-E186-0E4F-B8E2-D8AD829E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Rproj</a:t>
            </a:r>
            <a:r>
              <a:rPr lang="en-US" dirty="0"/>
              <a:t> is a Symphony Conductor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93101-FB4F-6249-ACCA-171B8863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981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Controls things coming in/out of the project</a:t>
            </a:r>
          </a:p>
          <a:p>
            <a:r>
              <a:rPr lang="en-US" dirty="0"/>
              <a:t>Controls how files, scripts, analyses work together</a:t>
            </a:r>
          </a:p>
          <a:p>
            <a:r>
              <a:rPr lang="en-US" dirty="0"/>
              <a:t>Controls how project is shared with other people</a:t>
            </a:r>
          </a:p>
          <a:p>
            <a:r>
              <a:rPr lang="en-US" dirty="0"/>
              <a:t>Most of the work is behind the scenes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0CF54-1A8F-5C46-9314-0BE5E752E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3200400"/>
            <a:ext cx="4953000" cy="33036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484290-CAD4-394D-B57F-59E403970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26" y="0"/>
            <a:ext cx="1028174" cy="8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43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05400" cy="944562"/>
          </a:xfrm>
        </p:spPr>
        <p:txBody>
          <a:bodyPr>
            <a:normAutofit/>
          </a:bodyPr>
          <a:lstStyle/>
          <a:p>
            <a:r>
              <a:rPr lang="en-US" dirty="0"/>
              <a:t>Using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Click on top-right option</a:t>
            </a:r>
          </a:p>
          <a:p>
            <a:r>
              <a:rPr lang="en-US" dirty="0"/>
              <a:t>Choose "Create Project" -&gt; "Existing Directory" (or "New Project" if a directory does not exist)</a:t>
            </a:r>
          </a:p>
          <a:p>
            <a:r>
              <a:rPr lang="en-US" dirty="0"/>
              <a:t>Select a directory, e.g. "Lectures" for me</a:t>
            </a:r>
          </a:p>
          <a:p>
            <a:r>
              <a:rPr lang="en-US" dirty="0"/>
              <a:t>The project will be saved as a file in that directory called "</a:t>
            </a:r>
            <a:r>
              <a:rPr lang="en-US" dirty="0" err="1"/>
              <a:t>Lectures.Rproj</a:t>
            </a:r>
            <a:r>
              <a:rPr lang="en-US" dirty="0"/>
              <a:t>"</a:t>
            </a:r>
          </a:p>
          <a:p>
            <a:r>
              <a:rPr lang="en-US" dirty="0"/>
              <a:t>Opening that will open the RStudio project</a:t>
            </a:r>
          </a:p>
          <a:p>
            <a:r>
              <a:rPr lang="en-US" dirty="0"/>
              <a:t>Automatically sets the R working directory to that directory.</a:t>
            </a:r>
          </a:p>
          <a:p>
            <a:r>
              <a:rPr lang="en-US" dirty="0"/>
              <a:t>Can share project folder with collaborators (advisor) without having to adjust-modify paths.</a:t>
            </a:r>
          </a:p>
          <a:p>
            <a:r>
              <a:rPr lang="en-US" dirty="0"/>
              <a:t>Opens new ‘clean’ version of </a:t>
            </a:r>
            <a:r>
              <a:rPr lang="en-US" dirty="0" err="1"/>
              <a:t>Rstudio</a:t>
            </a:r>
            <a:r>
              <a:rPr lang="en-US" dirty="0"/>
              <a:t> each time it is used (reduces conflicts among objects). Doesn’t require collaborators to clear R’s Brain that is storing other info.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CC8B8-58D3-264D-AF7C-E72740E9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76200"/>
            <a:ext cx="3136900" cy="1676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258558" y="746919"/>
            <a:ext cx="1593342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36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pPr algn="l"/>
            <a:r>
              <a:rPr lang="en-US" dirty="0"/>
              <a:t>Importing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541996" cy="5944862"/>
          </a:xfrm>
        </p:spPr>
        <p:txBody>
          <a:bodyPr>
            <a:normAutofit/>
          </a:bodyPr>
          <a:lstStyle/>
          <a:p>
            <a:r>
              <a:rPr lang="en-US" sz="1800" dirty="0"/>
              <a:t>Make new </a:t>
            </a:r>
            <a:r>
              <a:rPr lang="en-US" sz="1800" dirty="0" err="1"/>
              <a:t>scriptfile</a:t>
            </a:r>
            <a:r>
              <a:rPr lang="en-US" sz="1800" dirty="0"/>
              <a:t> called </a:t>
            </a:r>
            <a:r>
              <a:rPr lang="en-US" sz="1800" i="1" dirty="0" err="1"/>
              <a:t>compensation.R</a:t>
            </a:r>
            <a:endParaRPr lang="en-US" sz="1800" i="1" dirty="0"/>
          </a:p>
          <a:p>
            <a:r>
              <a:rPr lang="en-US" sz="1800" dirty="0"/>
              <a:t>Copy </a:t>
            </a:r>
            <a:r>
              <a:rPr lang="en-US" sz="1800" i="1" dirty="0" err="1"/>
              <a:t>compensation.csv</a:t>
            </a:r>
            <a:r>
              <a:rPr lang="en-US" sz="1800" i="1" dirty="0"/>
              <a:t> </a:t>
            </a:r>
            <a:r>
              <a:rPr lang="en-US" sz="1800" dirty="0"/>
              <a:t>to the new folder containing </a:t>
            </a:r>
            <a:r>
              <a:rPr lang="en-US" sz="1800" i="1" dirty="0" err="1"/>
              <a:t>Lectures.rproj</a:t>
            </a:r>
            <a:r>
              <a:rPr lang="en-US" sz="1800" i="1" dirty="0"/>
              <a:t> </a:t>
            </a:r>
          </a:p>
          <a:p>
            <a:r>
              <a:rPr lang="en-US" sz="1800" dirty="0"/>
              <a:t>Import </a:t>
            </a:r>
            <a:r>
              <a:rPr lang="en-US" sz="1800" dirty="0" err="1"/>
              <a:t>compensation.csv</a:t>
            </a:r>
            <a:r>
              <a:rPr lang="en-US" sz="1800" dirty="0"/>
              <a:t> data using the import dataset tool (</a:t>
            </a:r>
            <a:r>
              <a:rPr lang="en-US" sz="1800" dirty="0" err="1"/>
              <a:t>Rstudio</a:t>
            </a:r>
            <a:r>
              <a:rPr lang="en-US" sz="1800" dirty="0"/>
              <a:t> menu bar) and assign to object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432FF"/>
                </a:solidFill>
              </a:rPr>
              <a:t>&gt; compensation &lt;- </a:t>
            </a:r>
            <a:r>
              <a:rPr lang="en-US" sz="1800" dirty="0" err="1">
                <a:solidFill>
                  <a:srgbClr val="0432FF"/>
                </a:solidFill>
              </a:rPr>
              <a:t>read.csv</a:t>
            </a:r>
            <a:r>
              <a:rPr lang="en-US" sz="1800" dirty="0">
                <a:solidFill>
                  <a:srgbClr val="0432FF"/>
                </a:solidFill>
              </a:rPr>
              <a:t>("~/Downloads/Lectures/</a:t>
            </a:r>
            <a:r>
              <a:rPr lang="en-US" sz="1800" dirty="0" err="1">
                <a:solidFill>
                  <a:srgbClr val="0432FF"/>
                </a:solidFill>
              </a:rPr>
              <a:t>compensation.csv</a:t>
            </a:r>
            <a:r>
              <a:rPr lang="en-US" sz="1800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endParaRPr lang="en-US" sz="1800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sz="1800" b="1" dirty="0"/>
              <a:t>Change this import to a relative path</a:t>
            </a:r>
            <a:r>
              <a:rPr lang="en-US" sz="1800" dirty="0"/>
              <a:t>, </a:t>
            </a:r>
            <a:r>
              <a:rPr lang="en-US" sz="1800" b="1" dirty="0"/>
              <a:t>not absolute path. This is very important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432FF"/>
                </a:solidFill>
              </a:rPr>
              <a:t>&gt; compensation &lt;- </a:t>
            </a:r>
            <a:r>
              <a:rPr lang="en-US" sz="1800" dirty="0" err="1">
                <a:solidFill>
                  <a:srgbClr val="0432FF"/>
                </a:solidFill>
              </a:rPr>
              <a:t>read.csv</a:t>
            </a:r>
            <a:r>
              <a:rPr lang="en-US" sz="1800" dirty="0">
                <a:solidFill>
                  <a:srgbClr val="0432FF"/>
                </a:solidFill>
              </a:rPr>
              <a:t>("</a:t>
            </a:r>
            <a:r>
              <a:rPr lang="en-US" sz="1800" dirty="0" err="1">
                <a:solidFill>
                  <a:srgbClr val="0432FF"/>
                </a:solidFill>
              </a:rPr>
              <a:t>compensation.csv</a:t>
            </a:r>
            <a:r>
              <a:rPr lang="en-US" sz="1800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endParaRPr lang="en-US" sz="1800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sz="1800" dirty="0"/>
              <a:t>It now looks in the project folder for the file.</a:t>
            </a:r>
          </a:p>
          <a:p>
            <a:pPr marL="0" indent="0">
              <a:buNone/>
            </a:pPr>
            <a:endParaRPr lang="en-US" sz="1800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432FF"/>
                </a:solidFill>
              </a:rPr>
              <a:t>&gt;View(compensation)</a:t>
            </a:r>
          </a:p>
          <a:p>
            <a:r>
              <a:rPr lang="en-US" sz="1800" dirty="0"/>
              <a:t>Notice we now have a whole bunch of different </a:t>
            </a:r>
          </a:p>
          <a:p>
            <a:pPr marL="0" indent="0">
              <a:buNone/>
            </a:pPr>
            <a:r>
              <a:rPr lang="en-US" sz="1800" dirty="0"/>
              <a:t>things named compensation; sometimes best to give</a:t>
            </a:r>
          </a:p>
          <a:p>
            <a:pPr marL="0" indent="0">
              <a:buNone/>
            </a:pPr>
            <a:r>
              <a:rPr lang="en-US" sz="1800" dirty="0"/>
              <a:t>informative prefix or suffix designation</a:t>
            </a:r>
          </a:p>
          <a:p>
            <a:pPr marL="0" indent="0">
              <a:buNone/>
            </a:pPr>
            <a:r>
              <a:rPr lang="en-US" sz="1800" dirty="0"/>
              <a:t>(</a:t>
            </a:r>
            <a:r>
              <a:rPr lang="en-US" sz="1800" dirty="0" err="1"/>
              <a:t>compensation_data</a:t>
            </a:r>
            <a:r>
              <a:rPr lang="en-US" sz="1800" dirty="0"/>
              <a:t>, </a:t>
            </a:r>
            <a:r>
              <a:rPr lang="en-US" sz="1800" dirty="0" err="1"/>
              <a:t>compensation_script</a:t>
            </a:r>
            <a:r>
              <a:rPr lang="en-US" sz="1800" dirty="0"/>
              <a:t>, etc.)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C096C8-67B7-6147-BFC7-2B2FF6378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998" y="154714"/>
            <a:ext cx="3810000" cy="79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1D7145-CD29-D54E-8AC8-523EE0766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276600"/>
            <a:ext cx="35909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65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Checking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r>
              <a:rPr lang="en-US" dirty="0"/>
              <a:t>Basic data checking using </a:t>
            </a:r>
            <a:r>
              <a:rPr lang="en-US" dirty="0" err="1"/>
              <a:t>BaseR</a:t>
            </a:r>
            <a:r>
              <a:rPr lang="en-US" dirty="0"/>
              <a:t>:</a:t>
            </a:r>
            <a:endParaRPr lang="en-US" sz="24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names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#variable names assigned to each column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head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#returns data for first 6 rows; also try </a:t>
            </a:r>
            <a:r>
              <a:rPr lang="en-US" sz="2000" dirty="0">
                <a:solidFill>
                  <a:srgbClr val="0432FF"/>
                </a:solidFill>
              </a:rPr>
              <a:t>tail() </a:t>
            </a:r>
            <a:r>
              <a:rPr lang="en-US" sz="2000" dirty="0">
                <a:solidFill>
                  <a:srgbClr val="C00000"/>
                </a:solidFill>
              </a:rPr>
              <a:t>dim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#number of rows/columns; note rows come first in R </a:t>
            </a:r>
            <a:r>
              <a:rPr lang="en-US" sz="2000" dirty="0" err="1">
                <a:solidFill>
                  <a:srgbClr val="C00000"/>
                </a:solidFill>
              </a:rPr>
              <a:t>str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#structure of the dataset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457200"/>
            <a:r>
              <a:rPr lang="en-US" i="1" dirty="0" err="1"/>
              <a:t>dplyr</a:t>
            </a:r>
            <a:r>
              <a:rPr lang="en-US" dirty="0"/>
              <a:t> </a:t>
            </a:r>
            <a:r>
              <a:rPr lang="en-US" dirty="0" err="1"/>
              <a:t>packge</a:t>
            </a:r>
            <a:r>
              <a:rPr lang="en-US" dirty="0"/>
              <a:t> has some additional options</a:t>
            </a:r>
          </a:p>
          <a:p>
            <a:pPr marL="57150" indent="0">
              <a:buNone/>
            </a:pPr>
            <a:r>
              <a:rPr lang="en-US" sz="2000" dirty="0" err="1">
                <a:solidFill>
                  <a:srgbClr val="0432FF"/>
                </a:solidFill>
              </a:rPr>
              <a:t>install.packages</a:t>
            </a:r>
            <a:r>
              <a:rPr lang="en-US" sz="2000" dirty="0">
                <a:solidFill>
                  <a:srgbClr val="0432FF"/>
                </a:solidFill>
              </a:rPr>
              <a:t>(“</a:t>
            </a:r>
            <a:r>
              <a:rPr lang="en-US" sz="2000" dirty="0" err="1">
                <a:solidFill>
                  <a:srgbClr val="0432FF"/>
                </a:solidFill>
              </a:rPr>
              <a:t>dplyr</a:t>
            </a:r>
            <a:r>
              <a:rPr lang="en-US" sz="2000" dirty="0">
                <a:solidFill>
                  <a:srgbClr val="0432FF"/>
                </a:solidFill>
              </a:rPr>
              <a:t>”) </a:t>
            </a:r>
            <a:r>
              <a:rPr lang="en-US" sz="2000" dirty="0"/>
              <a:t>#fresh install if not already on your computer</a:t>
            </a:r>
          </a:p>
          <a:p>
            <a:pPr marL="5715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library(</a:t>
            </a:r>
            <a:r>
              <a:rPr lang="en-US" sz="2000" dirty="0" err="1">
                <a:solidFill>
                  <a:srgbClr val="0432FF"/>
                </a:solidFill>
              </a:rPr>
              <a:t>dplyr</a:t>
            </a:r>
            <a:r>
              <a:rPr lang="en-US" sz="2000" dirty="0">
                <a:solidFill>
                  <a:srgbClr val="0432FF"/>
                </a:solidFill>
              </a:rPr>
              <a:t>)</a:t>
            </a:r>
          </a:p>
          <a:p>
            <a:pPr marL="5715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glimpse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#note that all </a:t>
            </a:r>
            <a:r>
              <a:rPr lang="en-US" sz="2000" i="1" dirty="0" err="1"/>
              <a:t>dplyr</a:t>
            </a:r>
            <a:r>
              <a:rPr lang="en-US" sz="2000" dirty="0"/>
              <a:t> and </a:t>
            </a:r>
            <a:r>
              <a:rPr lang="en-US" sz="2000" i="1" dirty="0"/>
              <a:t>ggplot2</a:t>
            </a:r>
            <a:r>
              <a:rPr lang="en-US" sz="2000" dirty="0"/>
              <a:t> code use the 	</a:t>
            </a:r>
            <a:r>
              <a:rPr lang="en-US" sz="2000" dirty="0" err="1"/>
              <a:t>dataframe</a:t>
            </a:r>
            <a:r>
              <a:rPr lang="en-US" sz="2000" dirty="0"/>
              <a:t> as first argument</a:t>
            </a:r>
          </a:p>
          <a:p>
            <a:pPr marL="5715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tbl_df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#makes the </a:t>
            </a:r>
            <a:r>
              <a:rPr lang="en-US" sz="2000" dirty="0" err="1"/>
              <a:t>dataframe</a:t>
            </a:r>
            <a:r>
              <a:rPr lang="en-US" sz="2000" dirty="0"/>
              <a:t> a </a:t>
            </a:r>
            <a:r>
              <a:rPr lang="en-US" sz="2000" i="1" dirty="0" err="1"/>
              <a:t>tibble</a:t>
            </a:r>
            <a:r>
              <a:rPr lang="en-US" sz="2000" dirty="0"/>
              <a:t> (a </a:t>
            </a:r>
            <a:r>
              <a:rPr lang="en-US" sz="2000" dirty="0" err="1"/>
              <a:t>tidyverse</a:t>
            </a:r>
            <a:r>
              <a:rPr lang="en-US" sz="2000" dirty="0"/>
              <a:t> table)</a:t>
            </a:r>
          </a:p>
          <a:p>
            <a:pPr marL="514350" indent="-457200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80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190" y="76200"/>
            <a:ext cx="8229600" cy="944562"/>
          </a:xfrm>
        </p:spPr>
        <p:txBody>
          <a:bodyPr/>
          <a:lstStyle/>
          <a:p>
            <a:r>
              <a:rPr lang="en-US" dirty="0"/>
              <a:t>R Works Best with ‘Tidy’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83A0C-29DA-CD49-A5E2-6E2A8B8A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743200"/>
            <a:ext cx="8229600" cy="3962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Variables each have own column</a:t>
            </a:r>
          </a:p>
          <a:p>
            <a:r>
              <a:rPr lang="en-US" dirty="0"/>
              <a:t>Experimental units (often individuals) in rows, even if individuals are repeated (e.g. repeated measures)</a:t>
            </a:r>
          </a:p>
          <a:p>
            <a:r>
              <a:rPr lang="en-US" dirty="0"/>
              <a:t>Also called ‘</a:t>
            </a:r>
            <a:r>
              <a:rPr lang="en-US" dirty="0">
                <a:solidFill>
                  <a:srgbClr val="00B050"/>
                </a:solidFill>
              </a:rPr>
              <a:t>long</a:t>
            </a:r>
            <a:r>
              <a:rPr lang="en-US" dirty="0"/>
              <a:t>’ format</a:t>
            </a:r>
          </a:p>
          <a:p>
            <a:r>
              <a:rPr lang="en-US" dirty="0"/>
              <a:t>Incomplete data (NA) typically filtered out before analysis, but NA serves as a placeholder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Excellent Primer Here: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https://vita.had.co.nz/papers/tidy-</a:t>
            </a:r>
            <a:r>
              <a:rPr lang="en-US" sz="2000" dirty="0" err="1">
                <a:hlinkClick r:id="rId2"/>
              </a:rPr>
              <a:t>data.pdf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90B24-DE56-144C-AC5C-366FF2B80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914400"/>
            <a:ext cx="571500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0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423"/>
            <a:ext cx="8229600" cy="944562"/>
          </a:xfrm>
        </p:spPr>
        <p:txBody>
          <a:bodyPr/>
          <a:lstStyle/>
          <a:p>
            <a:r>
              <a:rPr lang="en-US" dirty="0"/>
              <a:t> Messy vs. ‘Tidy’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5DF0E-9333-214C-99D5-948C9C36E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 t="12222" r="13836" b="60000"/>
          <a:stretch/>
        </p:blipFill>
        <p:spPr>
          <a:xfrm>
            <a:off x="838200" y="3493416"/>
            <a:ext cx="5498592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D0DF-330C-4340-B155-624B63FCB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t="35555" r="10375" b="43334"/>
          <a:stretch/>
        </p:blipFill>
        <p:spPr>
          <a:xfrm>
            <a:off x="381000" y="762000"/>
            <a:ext cx="707457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1112A-22E5-244E-BA8C-A62F54403637}"/>
              </a:ext>
            </a:extLst>
          </p:cNvPr>
          <p:cNvSpPr txBox="1"/>
          <p:nvPr/>
        </p:nvSpPr>
        <p:spPr>
          <a:xfrm>
            <a:off x="6248400" y="423577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week/rank data are stacked on top of each other.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381F6-11EE-9E4D-84B7-FEF4DCC1A97E}"/>
              </a:ext>
            </a:extLst>
          </p:cNvPr>
          <p:cNvSpPr txBox="1"/>
          <p:nvPr/>
        </p:nvSpPr>
        <p:spPr>
          <a:xfrm>
            <a:off x="6019800" y="1143000"/>
            <a:ext cx="1295400" cy="18288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5D132A-26F1-8B47-9FBA-AE0EBD0B1399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6248400" y="1234440"/>
            <a:ext cx="1066800" cy="2804160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36646C-53D5-FE43-8FC9-E3323D568CFF}"/>
              </a:ext>
            </a:extLst>
          </p:cNvPr>
          <p:cNvSpPr txBox="1"/>
          <p:nvPr/>
        </p:nvSpPr>
        <p:spPr>
          <a:xfrm>
            <a:off x="5917692" y="3779048"/>
            <a:ext cx="254508" cy="54864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87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7721</TotalTime>
  <Words>1746</Words>
  <Application>Microsoft Macintosh PowerPoint</Application>
  <PresentationFormat>On-screen Show (4:3)</PresentationFormat>
  <Paragraphs>195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Lecture 2 Importing Data</vt:lpstr>
      <vt:lpstr>Three OK (but not great) ways to import data, and one good way.</vt:lpstr>
      <vt:lpstr>Projects in Rstudio (the BEST way to deal with data import) </vt:lpstr>
      <vt:lpstr>.Rproj is a Symphony Conductor</vt:lpstr>
      <vt:lpstr>Using projects</vt:lpstr>
      <vt:lpstr>Importing the Data</vt:lpstr>
      <vt:lpstr>Checking the Data</vt:lpstr>
      <vt:lpstr>R Works Best with ‘Tidy’ Data</vt:lpstr>
      <vt:lpstr> Messy vs. ‘Tidy’ Data</vt:lpstr>
      <vt:lpstr>Pivot Wide Data to Get Tidy Format Long Data</vt:lpstr>
      <vt:lpstr>PowerPoint Presentation</vt:lpstr>
      <vt:lpstr>Import nasty.format</vt:lpstr>
      <vt:lpstr>Filter nasty.format</vt:lpstr>
      <vt:lpstr>Gather nasty.format</vt:lpstr>
      <vt:lpstr>Clean the Dates</vt:lpstr>
      <vt:lpstr>Force Date Format</vt:lpstr>
      <vt:lpstr>Visualize the Data: First Step of Any Analysis</vt:lpstr>
      <vt:lpstr>PowerPoint Presentation</vt:lpstr>
      <vt:lpstr>PowerPoint Presentation</vt:lpstr>
      <vt:lpstr>Suggested Import Methods</vt:lpstr>
      <vt:lpstr>Suggested Import Methods</vt:lpstr>
      <vt:lpstr>Suggested Import Methods</vt:lpstr>
      <vt:lpstr>Suggested Import Methods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Gienger, Christopher M.</cp:lastModifiedBy>
  <cp:revision>340</cp:revision>
  <dcterms:created xsi:type="dcterms:W3CDTF">2013-09-18T21:00:03Z</dcterms:created>
  <dcterms:modified xsi:type="dcterms:W3CDTF">2023-10-18T15:57:06Z</dcterms:modified>
  <cp:category/>
</cp:coreProperties>
</file>